
<file path=[Content_Types].xml><?xml version="1.0" encoding="utf-8"?>
<Types xmlns="http://schemas.openxmlformats.org/package/2006/content-types">
  <Default Extension="bmp" ContentType="image/bmp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697" r:id="rId3"/>
    <p:sldId id="699" r:id="rId4"/>
    <p:sldId id="700" r:id="rId5"/>
    <p:sldId id="698" r:id="rId6"/>
    <p:sldId id="632" r:id="rId7"/>
    <p:sldId id="702" r:id="rId8"/>
    <p:sldId id="703" r:id="rId9"/>
    <p:sldId id="707" r:id="rId10"/>
    <p:sldId id="701" r:id="rId11"/>
    <p:sldId id="633" r:id="rId12"/>
    <p:sldId id="634" r:id="rId13"/>
    <p:sldId id="708" r:id="rId14"/>
    <p:sldId id="704" r:id="rId15"/>
    <p:sldId id="705" r:id="rId16"/>
    <p:sldId id="706" r:id="rId17"/>
    <p:sldId id="710" r:id="rId18"/>
    <p:sldId id="711" r:id="rId19"/>
    <p:sldId id="712" r:id="rId20"/>
    <p:sldId id="709" r:id="rId21"/>
    <p:sldId id="71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F0640-AAE6-423C-8CA3-99FABDA51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F8D1EC-1C21-468A-8CD9-D59D7D1E8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3754A1-0273-4164-AB71-F21C57CB5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F3B-60E5-4338-83A0-34CC4E37C1F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BBFB1C-24B1-4FA0-B9AE-F4ABE4B1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E5B45F-7B5F-40CF-9EA5-C3C370BA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157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5B17E7-BCD7-476D-886E-B91A513C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A79057-1DF9-4DEF-AB91-FA2A5F32B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55B28B-73FC-48A2-B22D-596A16F18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F3B-60E5-4338-83A0-34CC4E37C1F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D2DDA6-B5A3-40CF-A475-E6DE45F70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7065D1-1AD6-48FE-AE0E-FCD224C1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22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A552DD-59CF-4399-8094-355CEB771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E818AE-BFA6-4F6A-BBF6-DB49A8A53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B2EEF0-BB1E-45E3-BD19-B5A3D2443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F3B-60E5-4338-83A0-34CC4E37C1F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061E4F-ECB4-4390-BBB4-1062A3117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FCFFD2-74CC-4B9C-BD32-E2FE24CF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30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DC659-D60C-480A-BAD6-89EB3971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33DAEF-C191-4C3E-85B2-FA506E1D3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6FD75F-28A5-4B47-8F1B-7BF35454A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F3B-60E5-4338-83A0-34CC4E37C1F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176FA-94E1-4AFB-A463-42D4A35F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EF10A-6952-47A5-8B67-7BE57B22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906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B46D0-AB1E-458D-9348-2109D3C14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E27F20-C4A3-4FF8-AD55-3E4AD004A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3DC036-889C-47CF-862F-2BEFFE417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F3B-60E5-4338-83A0-34CC4E37C1F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1E5B33-7CA7-4F69-8DAB-7ADB9235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7AFF4F-F1B7-4C3F-B13A-845E3BA2D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31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5DCFC2-910F-4D94-AE7C-297E34500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062CD0-ACD1-4249-81D1-A31EDF92B9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8074B1-471C-4FC2-A3AC-476DA9E09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E1C263-C34E-43BF-8D5E-468E5D17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F3B-60E5-4338-83A0-34CC4E37C1F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01DB84-E48F-4744-91D5-456B3087F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867ADF-F576-45AE-AD61-0DA4425C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855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5C76A-599A-4AE6-B231-BB94117C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F687DF-3B3A-41B6-AB65-920179720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D3EF07-F7CF-4B18-9142-75F99D77F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5BA7E2-9E28-4A6D-87EF-5E79F67EA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1BF80B-2378-484B-BB31-8FFB851A58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64DB71-4FAC-4DD8-8D9E-EC1443123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F3B-60E5-4338-83A0-34CC4E37C1F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7B756E-0D77-441B-8CF7-F4234F8F3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0260F5-6DF3-40E7-A230-D0883096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3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2C24E-1EBC-4A78-8EF4-BEEA48F9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012962-13E8-48DB-93FA-15E5D938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F3B-60E5-4338-83A0-34CC4E37C1F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035A62-68D8-4667-A8D3-C7153553D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8A5C3A-0F54-4CFE-97A7-DD75FC7C8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11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D41B59-7C88-447F-954C-7522939BB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F3B-60E5-4338-83A0-34CC4E37C1F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C408D5-AC9B-4485-B5B8-CDCE134B1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552B45-B2E1-40A5-B582-8062183F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72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CACFD-3A36-4D4C-8A2F-F7BF99179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5EAE4-438C-4A0A-B1C4-064085163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8B6D14-5AC3-4D00-B108-86E836028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5E182B-552C-4C65-9F07-CF88BA8AB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F3B-60E5-4338-83A0-34CC4E37C1F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78C8F2-2DF5-4514-BA19-1229418B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3AB8D9-EB88-499C-B0A9-40B50E12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37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1F136E-AF63-4C3F-8493-B0BFBE10E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0643D6-AC30-43D9-8FB9-A1F5625348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E30E01-2DB2-4226-A5A9-9A8BA4A88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6F9FB7-CEC7-493D-8764-620B44270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1FF3B-60E5-4338-83A0-34CC4E37C1F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1C2B1C-1516-45D2-A785-421EC7B8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247ECA-29A7-4133-A2D7-1BB0AA1C7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63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714BDD-4399-4B13-9E07-560D90377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897531-3C9D-4950-8F8B-5145C2485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FBC346-9427-4053-8122-9366BF5AE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FF3B-60E5-4338-83A0-34CC4E37C1FA}" type="datetimeFigureOut">
              <a:rPr lang="ko-KR" altLang="en-US" smtClean="0"/>
              <a:t>2021-06-02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21F78C-98C0-4608-A4FD-ADB9BFE85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18D446-C473-4A56-9035-EADDE98E2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90F7C-D680-40F1-9A0E-8BE8ABEDB8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49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b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bmp"/><Relationship Id="rId7" Type="http://schemas.openxmlformats.org/officeDocument/2006/relationships/image" Target="../media/image44.bmp"/><Relationship Id="rId2" Type="http://schemas.openxmlformats.org/officeDocument/2006/relationships/image" Target="../media/image39.b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bmp"/><Relationship Id="rId5" Type="http://schemas.openxmlformats.org/officeDocument/2006/relationships/image" Target="../media/image42.bmp"/><Relationship Id="rId4" Type="http://schemas.openxmlformats.org/officeDocument/2006/relationships/image" Target="../media/image41.b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bmp"/><Relationship Id="rId2" Type="http://schemas.openxmlformats.org/officeDocument/2006/relationships/image" Target="../media/image45.b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54ED7-A3CE-4028-9E2B-84B015DAF4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국방 사이버 보안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28E963-D80D-4895-AD6C-EC0AD5D78C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2488645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/Training/Unit/Net/10</a:t>
            </a:r>
            <a:br>
              <a:rPr lang="en-US" altLang="ko-KR" dirty="0"/>
            </a:br>
            <a:r>
              <a:rPr lang="en-US" altLang="ko-KR" dirty="0"/>
              <a:t> 10. IP Spoofing -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공격자가 현재 서버를 대상으로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ICMP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플러딩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시도하고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공격자의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MAC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주소를 식별하여 방화벽으로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IP </a:t>
            </a:r>
            <a:r>
              <a:rPr lang="ko-KR" altLang="en-US" sz="1000" kern="0" spc="0" dirty="0" err="1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</a:t>
            </a:r>
            <a:r>
              <a:rPr lang="ko-KR" altLang="en-US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수행할 수 있다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IP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탐지하고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 : (CentOS 6.6 / 10.10.1.101) + DDWRT(10.10.1.1)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 : (Kali Linux/ 10.10.1.166)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FD9CA133-CDC3-42B0-8A32-4B3B8D6A5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34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ko-KR" sz="1000" dirty="0" err="1"/>
              <a:t>wireshark</a:t>
            </a:r>
            <a:r>
              <a:rPr lang="en-US" altLang="ko-KR" sz="1000" dirty="0"/>
              <a:t> </a:t>
            </a:r>
            <a:r>
              <a:rPr lang="ko-KR" altLang="en-US" sz="1000" dirty="0"/>
              <a:t>실행</a:t>
            </a:r>
            <a:endParaRPr lang="en-US" altLang="ko-KR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 startAt="2"/>
            </a:pPr>
            <a:r>
              <a:rPr lang="en-US" altLang="ko-KR" sz="1000" dirty="0" err="1"/>
              <a:t>icmp</a:t>
            </a:r>
            <a:r>
              <a:rPr lang="en-US" altLang="ko-KR" sz="1000" dirty="0"/>
              <a:t> Request </a:t>
            </a:r>
            <a:r>
              <a:rPr lang="ko-KR" altLang="en-US" sz="1000" dirty="0"/>
              <a:t>패킷에서 </a:t>
            </a:r>
            <a:r>
              <a:rPr lang="en-US" altLang="ko-KR" sz="1000" dirty="0"/>
              <a:t>MAC</a:t>
            </a:r>
            <a:r>
              <a:rPr lang="ko-KR" altLang="en-US" sz="1000" dirty="0"/>
              <a:t>주소 확인</a:t>
            </a: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3"/>
            </a:pPr>
            <a:r>
              <a:rPr lang="en-US" altLang="ko-KR" sz="1000" dirty="0" err="1"/>
              <a:t>rsyslog</a:t>
            </a:r>
            <a:r>
              <a:rPr lang="en-US" altLang="ko-KR" sz="1000" dirty="0"/>
              <a:t> </a:t>
            </a:r>
            <a:r>
              <a:rPr lang="ko-KR" altLang="en-US" sz="1000" dirty="0"/>
              <a:t>서비스 재시작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# service </a:t>
            </a:r>
            <a:r>
              <a:rPr lang="en-US" altLang="ko-KR" sz="1000" dirty="0" err="1"/>
              <a:t>rsyslog</a:t>
            </a:r>
            <a:r>
              <a:rPr lang="en-US" altLang="ko-KR" sz="1000" dirty="0"/>
              <a:t> restart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5" name="_x197190112">
            <a:extLst>
              <a:ext uri="{FF2B5EF4-FFF2-40B4-BE49-F238E27FC236}">
                <a16:creationId xmlns:a16="http://schemas.microsoft.com/office/drawing/2014/main" id="{C635AA4A-42BE-4713-8D61-6772DBCDB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679622"/>
            <a:ext cx="5400675" cy="364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197190192">
            <a:extLst>
              <a:ext uri="{FF2B5EF4-FFF2-40B4-BE49-F238E27FC236}">
                <a16:creationId xmlns:a16="http://schemas.microsoft.com/office/drawing/2014/main" id="{8B2A8B92-7AFA-4DAF-80B5-1C187FC17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679622"/>
            <a:ext cx="5400675" cy="36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_x197189472">
            <a:extLst>
              <a:ext uri="{FF2B5EF4-FFF2-40B4-BE49-F238E27FC236}">
                <a16:creationId xmlns:a16="http://schemas.microsoft.com/office/drawing/2014/main" id="{D4338795-C9B2-4338-8BED-76AA97A87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4984484"/>
            <a:ext cx="5295900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557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4.  iptables </a:t>
            </a:r>
            <a:r>
              <a:rPr lang="ko-KR" altLang="en-US" sz="1000" dirty="0"/>
              <a:t>파일 수정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sysconfig</a:t>
            </a:r>
            <a:r>
              <a:rPr lang="en-US" altLang="ko-KR" sz="1000" dirty="0"/>
              <a:t>/iptables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479566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5.  iptables </a:t>
            </a:r>
            <a:r>
              <a:rPr lang="ko-KR" altLang="en-US" sz="1000" dirty="0"/>
              <a:t>수정한 값을 적용하기 위해 서비스 재시작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iptables restart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6.  </a:t>
            </a:r>
            <a:r>
              <a:rPr lang="ko-KR" altLang="en-US" sz="1000" dirty="0"/>
              <a:t>실시간으로 </a:t>
            </a:r>
            <a:r>
              <a:rPr lang="en-US" altLang="ko-KR" sz="1000" dirty="0"/>
              <a:t>DROP</a:t>
            </a:r>
            <a:r>
              <a:rPr lang="ko-KR" altLang="en-US" sz="1000" dirty="0"/>
              <a:t>되는 패킷을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tail –f /var/log/message 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69" name="_x197190032">
            <a:extLst>
              <a:ext uri="{FF2B5EF4-FFF2-40B4-BE49-F238E27FC236}">
                <a16:creationId xmlns:a16="http://schemas.microsoft.com/office/drawing/2014/main" id="{7AA0C41A-5B19-4DF4-BF64-A7218AEDD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4" y="910281"/>
            <a:ext cx="3573463" cy="16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197188592">
            <a:extLst>
              <a:ext uri="{FF2B5EF4-FFF2-40B4-BE49-F238E27FC236}">
                <a16:creationId xmlns:a16="http://schemas.microsoft.com/office/drawing/2014/main" id="{2408CFBA-BA48-420E-8CFA-FB6F9E82C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1135933"/>
            <a:ext cx="5400675" cy="441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_x197191152">
            <a:extLst>
              <a:ext uri="{FF2B5EF4-FFF2-40B4-BE49-F238E27FC236}">
                <a16:creationId xmlns:a16="http://schemas.microsoft.com/office/drawing/2014/main" id="{17DFA826-4DDC-45BE-9B15-1CCB6D342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757" y="933300"/>
            <a:ext cx="5326063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_x197191152">
            <a:extLst>
              <a:ext uri="{FF2B5EF4-FFF2-40B4-BE49-F238E27FC236}">
                <a16:creationId xmlns:a16="http://schemas.microsoft.com/office/drawing/2014/main" id="{B3A566C9-EA6C-4436-9FD6-CCE738E6B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2023533"/>
            <a:ext cx="5400675" cy="30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30512B-1FD6-4022-AA7E-A2FEDB1B8E20}"/>
              </a:ext>
            </a:extLst>
          </p:cNvPr>
          <p:cNvSpPr txBox="1">
            <a:spLocks/>
          </p:cNvSpPr>
          <p:nvPr/>
        </p:nvSpPr>
        <p:spPr>
          <a:xfrm>
            <a:off x="6183088" y="5303756"/>
            <a:ext cx="5616792" cy="118524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ko-KR" sz="1000" dirty="0"/>
              <a:t># check</a:t>
            </a:r>
            <a:endParaRPr lang="ko-KR" altLang="en-US" sz="1000" dirty="0"/>
          </a:p>
        </p:txBody>
      </p:sp>
      <p:pic>
        <p:nvPicPr>
          <p:cNvPr id="7177" name="_x197191792">
            <a:extLst>
              <a:ext uri="{FF2B5EF4-FFF2-40B4-BE49-F238E27FC236}">
                <a16:creationId xmlns:a16="http://schemas.microsoft.com/office/drawing/2014/main" id="{E1A45113-677B-4426-9605-56BCF540D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757" y="5575184"/>
            <a:ext cx="3246438" cy="42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037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/Training/Unit/Net/11</a:t>
            </a:r>
            <a:br>
              <a:rPr lang="en-US" altLang="ko-KR" dirty="0"/>
            </a:br>
            <a:r>
              <a:rPr lang="en-US" altLang="ko-KR" dirty="0"/>
              <a:t> 11. DNS Spoofing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IP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주소가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10.10.1.14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서버가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Cache Poisoning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공격에 취약한 것으로 보인다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해당 서버 대상으로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Spoofing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수행하여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서버의 캐시를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오염시키시오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참고로 공격자는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.bad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도메인에 대한 네임 서버를 가지고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toor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DNS Cache Poisoning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DNS Cache Poisoning </a:t>
            </a:r>
            <a:r>
              <a:rPr lang="ko-KR" altLang="en-US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공격에 대응할 수 있다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Lubuntu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9584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1.  </a:t>
            </a:r>
            <a:r>
              <a:rPr lang="ko-KR" altLang="en-US" sz="1000" dirty="0"/>
              <a:t>패킷 캡처 도구인 </a:t>
            </a:r>
            <a:r>
              <a:rPr lang="en-US" altLang="ko-KR" sz="1000" dirty="0" err="1"/>
              <a:t>wireshark</a:t>
            </a:r>
            <a:r>
              <a:rPr lang="en-US" altLang="ko-KR" sz="1000" dirty="0"/>
              <a:t> </a:t>
            </a:r>
            <a:r>
              <a:rPr lang="ko-KR" altLang="en-US" sz="1000" dirty="0"/>
              <a:t>실행 및 패킷 캡처 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Application -&gt; 09 – Sniffing &amp; Spoofing -&gt; </a:t>
            </a:r>
            <a:r>
              <a:rPr lang="en-US" altLang="ko-KR" sz="1000" dirty="0" err="1"/>
              <a:t>wireshark</a:t>
            </a:r>
            <a:r>
              <a:rPr lang="en-US" altLang="ko-KR" sz="1000" dirty="0"/>
              <a:t> </a:t>
            </a:r>
            <a:r>
              <a:rPr lang="ko-KR" altLang="en-US" sz="1000" dirty="0"/>
              <a:t>선택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 eth0 </a:t>
            </a:r>
            <a:r>
              <a:rPr lang="ko-KR" altLang="en-US" sz="1000" dirty="0"/>
              <a:t>더블 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 startAt="2"/>
            </a:pPr>
            <a:r>
              <a:rPr lang="en-US" altLang="ko-KR" sz="1000" dirty="0"/>
              <a:t>DNS </a:t>
            </a:r>
            <a:r>
              <a:rPr lang="ko-KR" altLang="en-US" sz="1000" dirty="0"/>
              <a:t>서버가 보내는 쿼리 </a:t>
            </a:r>
            <a:r>
              <a:rPr lang="en-US" altLang="ko-KR" sz="1000" dirty="0"/>
              <a:t>ID</a:t>
            </a:r>
            <a:r>
              <a:rPr lang="ko-KR" altLang="en-US" sz="1000" dirty="0"/>
              <a:t>를 확인하기 위하여 </a:t>
            </a:r>
            <a:r>
              <a:rPr lang="en-US" altLang="ko-KR" sz="1000" dirty="0" err="1"/>
              <a:t>nslookup</a:t>
            </a:r>
            <a:r>
              <a:rPr lang="en-US" altLang="ko-KR" sz="1000" dirty="0"/>
              <a:t> </a:t>
            </a:r>
            <a:r>
              <a:rPr lang="ko-KR" altLang="en-US" sz="1000" dirty="0"/>
              <a:t>또는 </a:t>
            </a:r>
            <a:r>
              <a:rPr lang="en-US" altLang="ko-KR" sz="1000" dirty="0"/>
              <a:t>dig </a:t>
            </a:r>
            <a:r>
              <a:rPr lang="ko-KR" altLang="en-US" sz="1000" dirty="0"/>
              <a:t>명령으로 일부 호스트의 주소 조회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# </a:t>
            </a:r>
            <a:r>
              <a:rPr lang="en-US" altLang="ko-KR" sz="1000" dirty="0" err="1"/>
              <a:t>nslookup</a:t>
            </a:r>
            <a:r>
              <a:rPr lang="en-US" altLang="ko-KR" sz="1000" dirty="0"/>
              <a:t> www.navy.ac.kr 10.10.1.14 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또는 </a:t>
            </a:r>
            <a:r>
              <a:rPr lang="en-US" altLang="ko-KR" sz="1000" dirty="0"/>
              <a:t># dig @10.10.1.14 www.navy.ac.kr 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3" name="_x48552432">
            <a:extLst>
              <a:ext uri="{FF2B5EF4-FFF2-40B4-BE49-F238E27FC236}">
                <a16:creationId xmlns:a16="http://schemas.microsoft.com/office/drawing/2014/main" id="{98F2CEAC-A054-4028-9C6C-02F4767B1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46" y="926756"/>
            <a:ext cx="3411538" cy="298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_x197189632">
            <a:extLst>
              <a:ext uri="{FF2B5EF4-FFF2-40B4-BE49-F238E27FC236}">
                <a16:creationId xmlns:a16="http://schemas.microsoft.com/office/drawing/2014/main" id="{064748F7-B3EE-4002-BEEE-371CF25FD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t="15539" r="-1"/>
          <a:stretch/>
        </p:blipFill>
        <p:spPr bwMode="auto">
          <a:xfrm>
            <a:off x="1350586" y="4333103"/>
            <a:ext cx="3699863" cy="205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197190272">
            <a:extLst>
              <a:ext uri="{FF2B5EF4-FFF2-40B4-BE49-F238E27FC236}">
                <a16:creationId xmlns:a16="http://schemas.microsoft.com/office/drawing/2014/main" id="{23F48267-B84B-4D61-B29B-A4EF9601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16"/>
          <a:stretch>
            <a:fillRect/>
          </a:stretch>
        </p:blipFill>
        <p:spPr bwMode="auto">
          <a:xfrm>
            <a:off x="7900086" y="1338649"/>
            <a:ext cx="2403475" cy="92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_x197189632">
            <a:extLst>
              <a:ext uri="{FF2B5EF4-FFF2-40B4-BE49-F238E27FC236}">
                <a16:creationId xmlns:a16="http://schemas.microsoft.com/office/drawing/2014/main" id="{2D839C98-B0AF-4E88-B2F1-A98E8D9DF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38"/>
          <a:stretch>
            <a:fillRect/>
          </a:stretch>
        </p:blipFill>
        <p:spPr bwMode="auto">
          <a:xfrm>
            <a:off x="6967378" y="2412204"/>
            <a:ext cx="4362450" cy="203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643CADF-ABB5-484B-9E24-87FFB6DEB086}"/>
              </a:ext>
            </a:extLst>
          </p:cNvPr>
          <p:cNvGraphicFramePr>
            <a:graphicFrameLocks noGrp="1"/>
          </p:cNvGraphicFramePr>
          <p:nvPr/>
        </p:nvGraphicFramePr>
        <p:xfrm>
          <a:off x="6320247" y="4594322"/>
          <a:ext cx="5328158" cy="736600"/>
        </p:xfrm>
        <a:graphic>
          <a:graphicData uri="http://schemas.openxmlformats.org/drawingml/2006/table">
            <a:tbl>
              <a:tblPr/>
              <a:tblGrid>
                <a:gridCol w="5328158">
                  <a:extLst>
                    <a:ext uri="{9D8B030D-6E8A-4147-A177-3AD203B41FA5}">
                      <a16:colId xmlns:a16="http://schemas.microsoft.com/office/drawing/2014/main" val="3611293521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0000"/>
                          </a:solidFill>
                          <a:effectLst/>
                          <a:ea typeface="맑은 고딕" panose="020B0503020000020004" pitchFamily="50" charset="-127"/>
                        </a:rPr>
                        <a:t>주의</a:t>
                      </a:r>
                      <a:r>
                        <a:rPr lang="en-US" altLang="ko-KR" sz="1000" b="1" kern="0" spc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</a:rPr>
                        <a:t>!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465211"/>
                  </a:ext>
                </a:extLst>
              </a:tr>
              <a:tr h="437896">
                <a:tc>
                  <a:txBody>
                    <a:bodyPr/>
                    <a:lstStyle/>
                    <a:p>
                      <a:pPr marL="167640" marR="0" indent="-1676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ea typeface="맑은 고딕" panose="020B0503020000020004" pitchFamily="50" charset="-127"/>
                        </a:rPr>
                        <a:t>오염시킬 호스트에 미리 접속하면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실제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IP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서버에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캐싱되므로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ea typeface="맑은 고딕" panose="020B0503020000020004" pitchFamily="50" charset="-127"/>
                        </a:rPr>
                        <a:t>공격을 성공시킬 수 없음</a:t>
                      </a:r>
                      <a:r>
                        <a:rPr lang="en-US" altLang="ko-KR" sz="1000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</a:rPr>
                        <a:t>!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375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057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3. 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가 캡처한 패킷들 중 로컬 네트워크의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</a:t>
            </a:r>
            <a:r>
              <a:rPr lang="en-US" altLang="ko-KR" sz="1000" dirty="0"/>
              <a:t>(10.0.2.6)</a:t>
            </a:r>
            <a:r>
              <a:rPr lang="ko-KR" altLang="en-US" sz="1000" dirty="0"/>
              <a:t>가 보낸 </a:t>
            </a:r>
            <a:r>
              <a:rPr lang="en-US" altLang="ko-KR" sz="1000" dirty="0"/>
              <a:t>DNS </a:t>
            </a:r>
            <a:r>
              <a:rPr lang="ko-KR" altLang="en-US" sz="1000" dirty="0"/>
              <a:t>질의들</a:t>
            </a:r>
            <a:r>
              <a:rPr lang="en-US" altLang="ko-KR" sz="1000" dirty="0"/>
              <a:t>(queries)</a:t>
            </a:r>
            <a:r>
              <a:rPr lang="ko-KR" altLang="en-US" sz="1000" dirty="0"/>
              <a:t>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</a:t>
            </a:r>
            <a:r>
              <a:rPr lang="en-US" altLang="ko-KR" sz="1000" dirty="0"/>
              <a:t>-</a:t>
            </a:r>
            <a:r>
              <a:rPr lang="ko-KR" altLang="en-US" sz="1000" dirty="0"/>
              <a:t>  </a:t>
            </a:r>
            <a:r>
              <a:rPr lang="en-US" altLang="ko-KR" sz="1000" dirty="0"/>
              <a:t>www.navy.ac.kr </a:t>
            </a:r>
            <a:r>
              <a:rPr lang="ko-KR" altLang="en-US" sz="1000" dirty="0"/>
              <a:t>질의 패킷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※ DNS </a:t>
            </a:r>
            <a:r>
              <a:rPr lang="ko-KR" altLang="en-US" sz="1000" dirty="0"/>
              <a:t>질의의 </a:t>
            </a:r>
            <a:r>
              <a:rPr lang="ko-KR" altLang="en-US" sz="1000" dirty="0">
                <a:solidFill>
                  <a:srgbClr val="002060"/>
                </a:solidFill>
              </a:rPr>
              <a:t>소스 포트는 </a:t>
            </a:r>
            <a:r>
              <a:rPr lang="en-US" altLang="ko-KR" sz="1000" dirty="0">
                <a:solidFill>
                  <a:srgbClr val="002060"/>
                </a:solidFill>
              </a:rPr>
              <a:t>33333</a:t>
            </a:r>
            <a:r>
              <a:rPr lang="ko-KR" altLang="en-US" sz="1000" dirty="0"/>
              <a:t>임을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※ www.navy.ac.kr </a:t>
            </a:r>
            <a:r>
              <a:rPr lang="ko-KR" altLang="en-US" sz="1000" dirty="0"/>
              <a:t>질의의 </a:t>
            </a:r>
            <a:r>
              <a:rPr lang="en-US" altLang="ko-KR" sz="1000" dirty="0">
                <a:solidFill>
                  <a:srgbClr val="002060"/>
                </a:solidFill>
              </a:rPr>
              <a:t>ID</a:t>
            </a:r>
            <a:r>
              <a:rPr lang="ko-KR" altLang="en-US" sz="1000" dirty="0">
                <a:solidFill>
                  <a:srgbClr val="002060"/>
                </a:solidFill>
              </a:rPr>
              <a:t>는 </a:t>
            </a:r>
            <a:r>
              <a:rPr lang="en-US" altLang="ko-KR" sz="1000" dirty="0">
                <a:solidFill>
                  <a:srgbClr val="002060"/>
                </a:solidFill>
              </a:rPr>
              <a:t>0xb8a1</a:t>
            </a:r>
            <a:r>
              <a:rPr lang="ko-KR" altLang="en-US" sz="1000" dirty="0"/>
              <a:t>임을 확인</a:t>
            </a:r>
            <a:r>
              <a:rPr lang="en-US" altLang="ko-KR" sz="1000" dirty="0"/>
              <a:t>(ID</a:t>
            </a:r>
            <a:r>
              <a:rPr lang="ko-KR" altLang="en-US" sz="1000" dirty="0"/>
              <a:t>는 바뀔 수 있음</a:t>
            </a:r>
            <a:r>
              <a:rPr lang="en-US" altLang="ko-KR" sz="1000" dirty="0"/>
              <a:t>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680142-7F58-42C6-9B8F-5CB4311B8A6D}"/>
              </a:ext>
            </a:extLst>
          </p:cNvPr>
          <p:cNvGraphicFramePr>
            <a:graphicFrameLocks noGrp="1"/>
          </p:cNvGraphicFramePr>
          <p:nvPr/>
        </p:nvGraphicFramePr>
        <p:xfrm>
          <a:off x="536439" y="529780"/>
          <a:ext cx="5328158" cy="4394200"/>
        </p:xfrm>
        <a:graphic>
          <a:graphicData uri="http://schemas.openxmlformats.org/drawingml/2006/table">
            <a:tbl>
              <a:tblPr/>
              <a:tblGrid>
                <a:gridCol w="5328158">
                  <a:extLst>
                    <a:ext uri="{9D8B030D-6E8A-4147-A177-3AD203B41FA5}">
                      <a16:colId xmlns:a16="http://schemas.microsoft.com/office/drawing/2014/main" val="4154283466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FF"/>
                          </a:solidFill>
                          <a:effectLst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251996"/>
                  </a:ext>
                </a:extLst>
              </a:tr>
              <a:tr h="3989959">
                <a:tc>
                  <a:txBody>
                    <a:bodyPr/>
                    <a:lstStyle/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칼리 리눅스의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서버 주소를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10.10.1.14(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공격 대상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로 설정하면 웹 브라우저를 통해서도 확인 가능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276630"/>
                  </a:ext>
                </a:extLst>
              </a:tr>
            </a:tbl>
          </a:graphicData>
        </a:graphic>
      </p:graphicFrame>
      <p:pic>
        <p:nvPicPr>
          <p:cNvPr id="9218" name="_x199974960">
            <a:extLst>
              <a:ext uri="{FF2B5EF4-FFF2-40B4-BE49-F238E27FC236}">
                <a16:creationId xmlns:a16="http://schemas.microsoft.com/office/drawing/2014/main" id="{037F0F4E-FE9F-4E9A-9A9F-26FD2746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99" y="1426246"/>
            <a:ext cx="4062413" cy="153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_x199978400">
            <a:extLst>
              <a:ext uri="{FF2B5EF4-FFF2-40B4-BE49-F238E27FC236}">
                <a16:creationId xmlns:a16="http://schemas.microsoft.com/office/drawing/2014/main" id="{4D1A59FE-E102-42CE-BDF0-606AA9718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311" y="3107644"/>
            <a:ext cx="4062413" cy="166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_x197188112">
            <a:extLst>
              <a:ext uri="{FF2B5EF4-FFF2-40B4-BE49-F238E27FC236}">
                <a16:creationId xmlns:a16="http://schemas.microsoft.com/office/drawing/2014/main" id="{D3C2799A-7CC5-4CAF-8175-B8D374BC7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886" y="1132703"/>
            <a:ext cx="5400675" cy="188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72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www.navy.mil.kr </a:t>
            </a:r>
            <a:r>
              <a:rPr lang="ko-KR" altLang="en-US" sz="1000" dirty="0"/>
              <a:t>질의 패킷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DNS </a:t>
            </a:r>
            <a:r>
              <a:rPr lang="ko-KR" altLang="en-US" sz="1000" dirty="0"/>
              <a:t>질의의 소스 포트는 </a:t>
            </a:r>
            <a:r>
              <a:rPr lang="en-US" altLang="ko-KR" sz="1000" dirty="0"/>
              <a:t>33333</a:t>
            </a:r>
            <a:r>
              <a:rPr lang="ko-KR" altLang="en-US" sz="1000" dirty="0"/>
              <a:t>임을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※ www.navy.mil.kr </a:t>
            </a:r>
            <a:r>
              <a:rPr lang="ko-KR" altLang="en-US" sz="1000" dirty="0"/>
              <a:t>질의의 </a:t>
            </a:r>
            <a:r>
              <a:rPr lang="en-US" altLang="ko-KR" sz="1000" dirty="0"/>
              <a:t>ID</a:t>
            </a:r>
            <a:r>
              <a:rPr lang="ko-KR" altLang="en-US" sz="1000" dirty="0"/>
              <a:t>는 </a:t>
            </a:r>
            <a:r>
              <a:rPr lang="en-US" altLang="ko-KR" sz="1000" dirty="0"/>
              <a:t>0xb8bf</a:t>
            </a:r>
            <a:r>
              <a:rPr lang="ko-KR" altLang="en-US" sz="1000" dirty="0"/>
              <a:t>임을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➡ 로컬 네트워크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서버가 보내는 </a:t>
            </a:r>
            <a:r>
              <a:rPr lang="en-US" altLang="ko-KR" sz="1000" dirty="0"/>
              <a:t>DNS </a:t>
            </a:r>
            <a:r>
              <a:rPr lang="ko-KR" altLang="en-US" sz="1000" dirty="0"/>
              <a:t>질의의 </a:t>
            </a:r>
            <a:r>
              <a:rPr lang="en-US" altLang="ko-KR" sz="1000" dirty="0"/>
              <a:t>ID</a:t>
            </a:r>
            <a:r>
              <a:rPr lang="ko-KR" altLang="en-US" sz="1000" dirty="0"/>
              <a:t>가 순차적으로 증가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➡ 로컬 네트워크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서버가 </a:t>
            </a:r>
            <a:r>
              <a:rPr lang="en-US" altLang="ko-KR" sz="1000" dirty="0"/>
              <a:t>DNS </a:t>
            </a:r>
            <a:r>
              <a:rPr lang="ko-KR" altLang="en-US" sz="1000" dirty="0"/>
              <a:t>캐시 오염 공격에 취약함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4) DNS </a:t>
            </a:r>
            <a:r>
              <a:rPr lang="ko-KR" altLang="en-US" sz="1000" dirty="0"/>
              <a:t>캐시 오염 공격을 위해 </a:t>
            </a:r>
            <a:r>
              <a:rPr lang="en-US" altLang="ko-KR" sz="1000" dirty="0"/>
              <a:t>Metasploit </a:t>
            </a:r>
            <a:r>
              <a:rPr lang="ko-KR" altLang="en-US" sz="1000" dirty="0"/>
              <a:t>실행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5) DNS </a:t>
            </a:r>
            <a:r>
              <a:rPr lang="ko-KR" altLang="en-US" sz="1000" dirty="0"/>
              <a:t>캐시 오염 공격 모듈 사용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&gt; use auxiliary/spoof/</a:t>
            </a:r>
            <a:r>
              <a:rPr lang="en-US" altLang="ko-KR" sz="1000" dirty="0" err="1"/>
              <a:t>dns</a:t>
            </a:r>
            <a:r>
              <a:rPr lang="en-US" altLang="ko-KR" sz="1000" dirty="0"/>
              <a:t>/</a:t>
            </a:r>
            <a:r>
              <a:rPr lang="en-US" altLang="ko-KR" sz="1000" dirty="0" err="1"/>
              <a:t>dns_cache_poisoning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41" name="_x197188352">
            <a:extLst>
              <a:ext uri="{FF2B5EF4-FFF2-40B4-BE49-F238E27FC236}">
                <a16:creationId xmlns:a16="http://schemas.microsoft.com/office/drawing/2014/main" id="{2E07DB87-EE7B-43FC-8A39-69DD3236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687859"/>
            <a:ext cx="54006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DD0D74-68F9-436E-95DA-A938F7A60601}"/>
              </a:ext>
            </a:extLst>
          </p:cNvPr>
          <p:cNvGraphicFramePr>
            <a:graphicFrameLocks noGrp="1"/>
          </p:cNvGraphicFramePr>
          <p:nvPr/>
        </p:nvGraphicFramePr>
        <p:xfrm>
          <a:off x="500180" y="3748510"/>
          <a:ext cx="5328158" cy="1224026"/>
        </p:xfrm>
        <a:graphic>
          <a:graphicData uri="http://schemas.openxmlformats.org/drawingml/2006/table">
            <a:tbl>
              <a:tblPr/>
              <a:tblGrid>
                <a:gridCol w="5328158">
                  <a:extLst>
                    <a:ext uri="{9D8B030D-6E8A-4147-A177-3AD203B41FA5}">
                      <a16:colId xmlns:a16="http://schemas.microsoft.com/office/drawing/2014/main" val="3599208759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79462"/>
                  </a:ext>
                </a:extLst>
              </a:tr>
              <a:tr h="8442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순차적으로 증가하는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1980~90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년대에 사용되었던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BIND4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1990~2000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년대에 사용되었던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BIND8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섞어서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(shuffle)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사용하거나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풀을 사용하는 옵션만 제공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주로 사용되고 있는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BIND9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풀 사용만 가능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181591"/>
                  </a:ext>
                </a:extLst>
              </a:tr>
            </a:tbl>
          </a:graphicData>
        </a:graphic>
      </p:graphicFrame>
      <p:pic>
        <p:nvPicPr>
          <p:cNvPr id="12" name="Picture 1">
            <a:extLst>
              <a:ext uri="{FF2B5EF4-FFF2-40B4-BE49-F238E27FC236}">
                <a16:creationId xmlns:a16="http://schemas.microsoft.com/office/drawing/2014/main" id="{E5B04E0F-AB60-49B8-AD10-9ED6EDF20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415" y="768651"/>
            <a:ext cx="5321990" cy="256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76372707-B768-45DA-B4F0-1A727B8B4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415" y="4196565"/>
            <a:ext cx="3923308" cy="41625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2305886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6) </a:t>
            </a:r>
            <a:r>
              <a:rPr lang="ko-KR" altLang="en-US" sz="1000" dirty="0"/>
              <a:t>공격 모듈의 옵션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show options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7) </a:t>
            </a:r>
            <a:r>
              <a:rPr lang="ko-KR" altLang="en-US" sz="1000" dirty="0"/>
              <a:t>공격 대상 </a:t>
            </a:r>
            <a:r>
              <a:rPr lang="en-US" altLang="ko-KR" sz="1000" dirty="0"/>
              <a:t>DNS </a:t>
            </a:r>
            <a:r>
              <a:rPr lang="ko-KR" altLang="en-US" sz="1000" dirty="0"/>
              <a:t>설정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SET RHOST 10.10.1.14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공격 대상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서버의 </a:t>
            </a:r>
            <a:r>
              <a:rPr lang="en-US" altLang="ko-KR" sz="1000" dirty="0"/>
              <a:t>IP </a:t>
            </a:r>
            <a:r>
              <a:rPr lang="ko-KR" altLang="en-US" sz="1000" dirty="0"/>
              <a:t>주소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SET SRCPORT 33333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공격 대상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서버가 상위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서버에 </a:t>
            </a:r>
            <a:r>
              <a:rPr lang="en-US" altLang="ko-KR" sz="1000" dirty="0"/>
              <a:t>DNS </a:t>
            </a:r>
            <a:r>
              <a:rPr lang="ko-KR" altLang="en-US" sz="1000" dirty="0"/>
              <a:t>질의를 보낼 때 사용하는 포트 번호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8) </a:t>
            </a:r>
            <a:r>
              <a:rPr lang="ko-KR" altLang="en-US" sz="1000" dirty="0"/>
              <a:t>오염 대상 호스트 설정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SET HOSTNAME </a:t>
            </a:r>
            <a:r>
              <a:rPr lang="ko-KR" altLang="en-US" sz="1000" b="1" i="1" dirty="0">
                <a:solidFill>
                  <a:srgbClr val="002060"/>
                </a:solidFill>
              </a:rPr>
              <a:t>호스트명</a:t>
            </a:r>
            <a:endParaRPr lang="en-US" altLang="ko-KR" sz="1000" b="1" i="1" dirty="0">
              <a:solidFill>
                <a:srgbClr val="00206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SET NEWADDR 10.10.1.99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위에서 설정한 호스트의 가짜 주소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9) </a:t>
            </a:r>
            <a:r>
              <a:rPr lang="ko-KR" altLang="en-US" sz="1000" dirty="0"/>
              <a:t>가짜 </a:t>
            </a:r>
            <a:r>
              <a:rPr lang="en-US" altLang="ko-KR" sz="1000" dirty="0"/>
              <a:t>DNS </a:t>
            </a:r>
            <a:r>
              <a:rPr lang="ko-KR" altLang="en-US" sz="1000" dirty="0"/>
              <a:t>응답 설정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SET BASEID </a:t>
            </a:r>
            <a:r>
              <a:rPr lang="ko-KR" altLang="en-US" sz="1000" b="1" i="1" dirty="0">
                <a:solidFill>
                  <a:srgbClr val="002060"/>
                </a:solidFill>
              </a:rPr>
              <a:t>질의</a:t>
            </a:r>
            <a:r>
              <a:rPr lang="en-US" altLang="ko-KR" sz="1000" b="1" i="1" dirty="0">
                <a:solidFill>
                  <a:srgbClr val="002060"/>
                </a:solidFill>
              </a:rPr>
              <a:t>ID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※ </a:t>
            </a:r>
            <a:r>
              <a:rPr lang="ko-KR" altLang="en-US" sz="1000" dirty="0">
                <a:solidFill>
                  <a:srgbClr val="FF0000"/>
                </a:solidFill>
              </a:rPr>
              <a:t>주의 </a:t>
            </a:r>
            <a:r>
              <a:rPr lang="en-US" altLang="ko-KR" sz="1000" dirty="0">
                <a:solidFill>
                  <a:srgbClr val="FF0000"/>
                </a:solidFill>
              </a:rPr>
              <a:t>: BASEID</a:t>
            </a:r>
            <a:r>
              <a:rPr lang="ko-KR" altLang="en-US" sz="1000" dirty="0">
                <a:solidFill>
                  <a:srgbClr val="FF0000"/>
                </a:solidFill>
              </a:rPr>
              <a:t>는 </a:t>
            </a:r>
            <a:r>
              <a:rPr lang="en-US" altLang="ko-KR" sz="1000" dirty="0">
                <a:solidFill>
                  <a:srgbClr val="FF0000"/>
                </a:solidFill>
              </a:rPr>
              <a:t>Wireshark</a:t>
            </a:r>
            <a:r>
              <a:rPr lang="ko-KR" altLang="en-US" sz="1000" dirty="0">
                <a:solidFill>
                  <a:srgbClr val="FF0000"/>
                </a:solidFill>
              </a:rPr>
              <a:t>를 통해 획득한 마지막 </a:t>
            </a:r>
            <a:r>
              <a:rPr lang="en-US" altLang="ko-KR" sz="1000" dirty="0">
                <a:solidFill>
                  <a:srgbClr val="FF0000"/>
                </a:solidFill>
              </a:rPr>
              <a:t>ID</a:t>
            </a:r>
            <a:r>
              <a:rPr lang="ko-KR" altLang="en-US" sz="1000" dirty="0">
                <a:solidFill>
                  <a:srgbClr val="FF0000"/>
                </a:solidFill>
              </a:rPr>
              <a:t>를 사용하면 되며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</a:rPr>
              <a:t>이 때 </a:t>
            </a:r>
            <a:r>
              <a:rPr lang="en-US" altLang="ko-KR" sz="1000" dirty="0">
                <a:solidFill>
                  <a:srgbClr val="FF0000"/>
                </a:solidFill>
              </a:rPr>
              <a:t>16</a:t>
            </a:r>
            <a:r>
              <a:rPr lang="ko-KR" altLang="en-US" sz="1000" dirty="0">
                <a:solidFill>
                  <a:srgbClr val="FF0000"/>
                </a:solidFill>
              </a:rPr>
              <a:t>진수를 </a:t>
            </a:r>
            <a:r>
              <a:rPr lang="en-US" altLang="ko-KR" sz="1000" dirty="0">
                <a:solidFill>
                  <a:srgbClr val="FF0000"/>
                </a:solidFill>
              </a:rPr>
              <a:t>10</a:t>
            </a:r>
            <a:r>
              <a:rPr lang="ko-KR" altLang="en-US" sz="1000" dirty="0">
                <a:solidFill>
                  <a:srgbClr val="FF0000"/>
                </a:solidFill>
              </a:rPr>
              <a:t>진수로 변환하여 입력해야 함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ko-KR" altLang="en-US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5">
            <a:extLst>
              <a:ext uri="{FF2B5EF4-FFF2-40B4-BE49-F238E27FC236}">
                <a16:creationId xmlns:a16="http://schemas.microsoft.com/office/drawing/2014/main" id="{77E8097B-8C3D-442B-8ED1-2581D6C7C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915609"/>
            <a:ext cx="5400040" cy="196316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219C35E-2B5A-41E0-B9DE-21029DB24664}"/>
              </a:ext>
            </a:extLst>
          </p:cNvPr>
          <p:cNvGraphicFramePr>
            <a:graphicFrameLocks noGrp="1"/>
          </p:cNvGraphicFramePr>
          <p:nvPr/>
        </p:nvGraphicFramePr>
        <p:xfrm>
          <a:off x="500498" y="2994214"/>
          <a:ext cx="5327904" cy="1970024"/>
        </p:xfrm>
        <a:graphic>
          <a:graphicData uri="http://schemas.openxmlformats.org/drawingml/2006/table">
            <a:tbl>
              <a:tblPr/>
              <a:tblGrid>
                <a:gridCol w="1129030">
                  <a:extLst>
                    <a:ext uri="{9D8B030D-6E8A-4147-A177-3AD203B41FA5}">
                      <a16:colId xmlns:a16="http://schemas.microsoft.com/office/drawing/2014/main" val="2999008096"/>
                    </a:ext>
                  </a:extLst>
                </a:gridCol>
                <a:gridCol w="2854198">
                  <a:extLst>
                    <a:ext uri="{9D8B030D-6E8A-4147-A177-3AD203B41FA5}">
                      <a16:colId xmlns:a16="http://schemas.microsoft.com/office/drawing/2014/main" val="1789836265"/>
                    </a:ext>
                  </a:extLst>
                </a:gridCol>
                <a:gridCol w="1344676">
                  <a:extLst>
                    <a:ext uri="{9D8B030D-6E8A-4147-A177-3AD203B41FA5}">
                      <a16:colId xmlns:a16="http://schemas.microsoft.com/office/drawing/2014/main" val="1681651181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58592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주입할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응답의 시작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47295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545366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HOSTNAME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오염시킬 호스트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www.facebook.com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724997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NEWADDR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오염시킬 호스트의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10.10.1.99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93811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RHOST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대상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10.10.1.14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320646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SRCPORT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대상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서버의 질의 소스 포트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33333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156104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UPDNS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10.10.1.99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804968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XIDS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주입할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응답의 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962063"/>
                  </a:ext>
                </a:extLst>
              </a:tr>
            </a:tbl>
          </a:graphicData>
        </a:graphic>
      </p:graphicFrame>
      <p:pic>
        <p:nvPicPr>
          <p:cNvPr id="16" name="Picture 7">
            <a:extLst>
              <a:ext uri="{FF2B5EF4-FFF2-40B4-BE49-F238E27FC236}">
                <a16:creationId xmlns:a16="http://schemas.microsoft.com/office/drawing/2014/main" id="{E26FD0EF-3009-4A90-B435-BDB0F900E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76" y="5871331"/>
            <a:ext cx="4528947" cy="377952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8" name="Picture 9">
            <a:extLst>
              <a:ext uri="{FF2B5EF4-FFF2-40B4-BE49-F238E27FC236}">
                <a16:creationId xmlns:a16="http://schemas.microsoft.com/office/drawing/2014/main" id="{B6A99B5C-D928-4A0A-96BF-CF9A187E9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524" y="920628"/>
            <a:ext cx="4693920" cy="35052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5DB08161-BA26-4517-B8E0-D14C0116B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930" y="2279044"/>
            <a:ext cx="5237480" cy="39560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20" name="Picture 13">
            <a:extLst>
              <a:ext uri="{FF2B5EF4-FFF2-40B4-BE49-F238E27FC236}">
                <a16:creationId xmlns:a16="http://schemas.microsoft.com/office/drawing/2014/main" id="{5E7C0E58-0353-456E-ACDB-61AF1BF57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517" y="3484743"/>
            <a:ext cx="5376985" cy="395604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21" name="Picture 15">
            <a:extLst>
              <a:ext uri="{FF2B5EF4-FFF2-40B4-BE49-F238E27FC236}">
                <a16:creationId xmlns:a16="http://schemas.microsoft.com/office/drawing/2014/main" id="{E1E5C108-18AC-4D52-B6E8-E7368C80E3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930" y="4806406"/>
            <a:ext cx="4508627" cy="362712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2750799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SET XIDS </a:t>
            </a:r>
            <a:r>
              <a:rPr lang="ko-KR" altLang="en-US" sz="1000" b="1" i="1" dirty="0" err="1">
                <a:solidFill>
                  <a:srgbClr val="002060"/>
                </a:solidFill>
              </a:rPr>
              <a:t>주입할응답수</a:t>
            </a:r>
            <a:endParaRPr lang="en-US" altLang="ko-KR" sz="1000" b="1" i="1" dirty="0">
              <a:solidFill>
                <a:srgbClr val="00206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rgbClr val="00206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rgbClr val="00206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rgbClr val="00206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rgbClr val="002060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ko-KR" sz="1000" dirty="0"/>
              <a:t>10)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를 이용한 패킷 캡처 시작 및 공격 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run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11)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를 통해 공격 수행 과정 및 성공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ko-KR" altLang="en-US" sz="1000" dirty="0"/>
              <a:t>공격 모듈에 의해 </a:t>
            </a:r>
            <a:r>
              <a:rPr lang="en-US" altLang="ko-KR" sz="1000" dirty="0"/>
              <a:t>DNS </a:t>
            </a:r>
            <a:r>
              <a:rPr lang="ko-KR" altLang="en-US" sz="1000" dirty="0"/>
              <a:t>질의가 공격 대상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서버로 전송됨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ko-KR" altLang="en-US" sz="1000" dirty="0"/>
              <a:t>공격 모듈에 의해 다수의 가짜 </a:t>
            </a:r>
            <a:r>
              <a:rPr lang="en-US" altLang="ko-KR" sz="1000" dirty="0"/>
              <a:t>DNS </a:t>
            </a:r>
            <a:r>
              <a:rPr lang="ko-KR" altLang="en-US" sz="1000" dirty="0"/>
              <a:t>응답들이 주입됨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ko-KR" altLang="en-US" sz="1000" dirty="0"/>
              <a:t>공격 성공 확인</a:t>
            </a:r>
            <a:r>
              <a:rPr lang="en-US" altLang="ko-KR" sz="1000" dirty="0"/>
              <a:t>(DNS </a:t>
            </a:r>
            <a:r>
              <a:rPr lang="ko-KR" altLang="en-US" sz="1000" dirty="0"/>
              <a:t>서버가 공격 모듈에서 주입한 가짜 응답을 받아들임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17">
            <a:extLst>
              <a:ext uri="{FF2B5EF4-FFF2-40B4-BE49-F238E27FC236}">
                <a16:creationId xmlns:a16="http://schemas.microsoft.com/office/drawing/2014/main" id="{D2CB0AFE-FCF0-4204-9E35-5859167E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57" y="842130"/>
            <a:ext cx="3983101" cy="397637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AA737117-F3F9-46DB-843B-A2E38DEE8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21" y="2035582"/>
            <a:ext cx="4808220" cy="121920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21">
            <a:extLst>
              <a:ext uri="{FF2B5EF4-FFF2-40B4-BE49-F238E27FC236}">
                <a16:creationId xmlns:a16="http://schemas.microsoft.com/office/drawing/2014/main" id="{AAA93EE2-D63D-4B70-8379-0A37D5E5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98" y="3764904"/>
            <a:ext cx="5400040" cy="231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23">
            <a:extLst>
              <a:ext uri="{FF2B5EF4-FFF2-40B4-BE49-F238E27FC236}">
                <a16:creationId xmlns:a16="http://schemas.microsoft.com/office/drawing/2014/main" id="{F068D89E-FCCB-40A2-94DE-3F6F7FAFB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65" y="459434"/>
            <a:ext cx="5400040" cy="231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5">
            <a:extLst>
              <a:ext uri="{FF2B5EF4-FFF2-40B4-BE49-F238E27FC236}">
                <a16:creationId xmlns:a16="http://schemas.microsoft.com/office/drawing/2014/main" id="{3F1D7EFE-14B4-41F0-A66D-15C3B834F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365" y="3074233"/>
            <a:ext cx="5400040" cy="3081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822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12) </a:t>
            </a:r>
            <a:r>
              <a:rPr lang="en-US" altLang="ko-KR" sz="1000" dirty="0" err="1"/>
              <a:t>nslookup</a:t>
            </a:r>
            <a:r>
              <a:rPr lang="en-US" altLang="ko-KR" sz="1000" dirty="0"/>
              <a:t> </a:t>
            </a:r>
            <a:r>
              <a:rPr lang="ko-KR" altLang="en-US" sz="1000" dirty="0"/>
              <a:t>또는 </a:t>
            </a:r>
            <a:r>
              <a:rPr lang="en-US" altLang="ko-KR" sz="1000" dirty="0"/>
              <a:t>dig </a:t>
            </a:r>
            <a:r>
              <a:rPr lang="ko-KR" altLang="en-US" sz="1000" dirty="0"/>
              <a:t>명령어로 공격 성공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nslookup</a:t>
            </a:r>
            <a:r>
              <a:rPr lang="en-US" altLang="ko-KR" sz="1000" dirty="0"/>
              <a:t> </a:t>
            </a:r>
            <a:r>
              <a:rPr lang="ko-KR" altLang="en-US" sz="1000" b="1" i="1" dirty="0">
                <a:solidFill>
                  <a:schemeClr val="accent1">
                    <a:lumMod val="50000"/>
                  </a:schemeClr>
                </a:solidFill>
              </a:rPr>
              <a:t>호스트명</a:t>
            </a:r>
            <a:r>
              <a:rPr lang="ko-KR" altLang="en-US" sz="1000" dirty="0"/>
              <a:t> </a:t>
            </a:r>
            <a:r>
              <a:rPr lang="en-US" altLang="ko-KR" sz="1000" dirty="0"/>
              <a:t>10.10.1.14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dig @10.10.1.14 </a:t>
            </a:r>
            <a:r>
              <a:rPr lang="ko-KR" altLang="en-US" sz="1000" b="1" i="1" dirty="0">
                <a:solidFill>
                  <a:schemeClr val="accent1">
                    <a:lumMod val="50000"/>
                  </a:schemeClr>
                </a:solidFill>
              </a:rPr>
              <a:t>호스트명</a:t>
            </a: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ko-KR" altLang="en-US" sz="10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check </a:t>
            </a:r>
            <a:r>
              <a:rPr lang="ko-KR" altLang="en-US" sz="1000" dirty="0"/>
              <a:t>및 오염시킨 호스트명 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acheck</a:t>
            </a:r>
            <a:r>
              <a:rPr lang="en-US" altLang="ko-KR" sz="1000" dirty="0"/>
              <a:t> 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 </a:t>
            </a:r>
            <a:r>
              <a:rPr lang="ko-KR" altLang="en-US" sz="1000" b="1" i="1" dirty="0">
                <a:solidFill>
                  <a:schemeClr val="accent1">
                    <a:lumMod val="50000"/>
                  </a:schemeClr>
                </a:solidFill>
              </a:rPr>
              <a:t>호스트명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7">
            <a:extLst>
              <a:ext uri="{FF2B5EF4-FFF2-40B4-BE49-F238E27FC236}">
                <a16:creationId xmlns:a16="http://schemas.microsoft.com/office/drawing/2014/main" id="{3075A40A-4F63-4F40-A3AB-721CD56A4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877" y="1217687"/>
            <a:ext cx="3204083" cy="12086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8BCBD3-B8EB-48B1-B0E8-42FEF5CCA089}"/>
              </a:ext>
            </a:extLst>
          </p:cNvPr>
          <p:cNvGraphicFramePr>
            <a:graphicFrameLocks noGrp="1"/>
          </p:cNvGraphicFramePr>
          <p:nvPr/>
        </p:nvGraphicFramePr>
        <p:xfrm>
          <a:off x="598914" y="2615860"/>
          <a:ext cx="5328158" cy="2442655"/>
        </p:xfrm>
        <a:graphic>
          <a:graphicData uri="http://schemas.openxmlformats.org/drawingml/2006/table">
            <a:tbl>
              <a:tblPr/>
              <a:tblGrid>
                <a:gridCol w="5328158">
                  <a:extLst>
                    <a:ext uri="{9D8B030D-6E8A-4147-A177-3AD203B41FA5}">
                      <a16:colId xmlns:a16="http://schemas.microsoft.com/office/drawing/2014/main" val="2820359432"/>
                    </a:ext>
                  </a:extLst>
                </a:gridCol>
              </a:tblGrid>
              <a:tr h="2374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06924"/>
                  </a:ext>
                </a:extLst>
              </a:tr>
              <a:tr h="213508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칼리에서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서버를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10.10.1.14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지정하면 웹 브라우저를 통해 확인 가능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8517656"/>
                  </a:ext>
                </a:extLst>
              </a:tr>
            </a:tbl>
          </a:graphicData>
        </a:graphic>
      </p:graphicFrame>
      <p:pic>
        <p:nvPicPr>
          <p:cNvPr id="4097" name="_x762563712">
            <a:extLst>
              <a:ext uri="{FF2B5EF4-FFF2-40B4-BE49-F238E27FC236}">
                <a16:creationId xmlns:a16="http://schemas.microsoft.com/office/drawing/2014/main" id="{F32DD471-B532-4825-93E5-E7DEF111D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76" y="3126920"/>
            <a:ext cx="5204633" cy="183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2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/Training/Unit/Net/9</a:t>
            </a:r>
            <a:br>
              <a:rPr lang="en-US" altLang="ko-KR" dirty="0"/>
            </a:br>
            <a:r>
              <a:rPr lang="en-US" altLang="ko-KR" dirty="0"/>
              <a:t> 9. ARP Spoofing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(10.10.1.101)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게이트웨이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(10.10.1.1)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전송되는 모든 패킷들이 공격 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(10.10.1.166)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전송되도록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ARP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toor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ARP Spoofing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ARP Spoofing </a:t>
            </a:r>
            <a:r>
              <a:rPr lang="ko-KR" altLang="en-US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탐지하고 대응할 수 있다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 : (CentOS 6.6 / 10.10.1.101) + DDWRT(10.10.1.1)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 : (Kali Linux/ 10.10.1.166)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3689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/Training/Unit/Net/11</a:t>
            </a:r>
            <a:br>
              <a:rPr lang="en-US" altLang="ko-KR" dirty="0"/>
            </a:br>
            <a:r>
              <a:rPr lang="en-US" altLang="ko-KR" dirty="0"/>
              <a:t> 11. DNS Spoofing -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로컬 네트워크의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서버가 구형이라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Cache Poisoning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공격에 취약한 것으로 보고되고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보완하시오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test / test123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DNS Cache Poisoning </a:t>
            </a:r>
            <a:r>
              <a:rPr lang="ko-KR" altLang="en-US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DNS Cache Poisoning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공격에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Lubuntu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EAF5DE74-F8E6-45FD-90D3-B942ECC72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257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bind8 </a:t>
            </a:r>
            <a:r>
              <a:rPr lang="ko-KR" altLang="en-US" sz="1000" dirty="0"/>
              <a:t>설정 파일 열기 편집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sudo</a:t>
            </a:r>
            <a:r>
              <a:rPr lang="en-US" altLang="ko-KR" sz="1000" dirty="0"/>
              <a:t>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named.conf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bind8 </a:t>
            </a:r>
            <a:r>
              <a:rPr lang="ko-KR" altLang="en-US" sz="1000" dirty="0"/>
              <a:t>설정 변경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5558273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query-source port 33333; </a:t>
            </a:r>
            <a:r>
              <a:rPr lang="ko-KR" altLang="en-US" sz="1000" dirty="0"/>
              <a:t>삭제 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 </a:t>
            </a:r>
            <a:r>
              <a:rPr lang="ko-KR" altLang="en-US" sz="1000" dirty="0"/>
              <a:t>➡ 상위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서버의 응답을 수신하는 포트를 </a:t>
            </a:r>
            <a:r>
              <a:rPr lang="en-US" altLang="ko-KR" sz="1000" dirty="0"/>
              <a:t>33333</a:t>
            </a:r>
            <a:r>
              <a:rPr lang="ko-KR" altLang="en-US" sz="1000" dirty="0"/>
              <a:t>으로 고정하지 않음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      (</a:t>
            </a:r>
            <a:r>
              <a:rPr lang="ko-KR" altLang="en-US" sz="1000" dirty="0"/>
              <a:t>단</a:t>
            </a:r>
            <a:r>
              <a:rPr lang="en-US" altLang="ko-KR" sz="1000" dirty="0"/>
              <a:t>, </a:t>
            </a:r>
            <a:r>
              <a:rPr lang="ko-KR" altLang="en-US" sz="1000" dirty="0"/>
              <a:t>질의별로 다른 포트 번호가 부여되는 것은 아니며</a:t>
            </a:r>
            <a:r>
              <a:rPr lang="en-US" altLang="ko-KR" sz="1000" dirty="0"/>
              <a:t>, bind8</a:t>
            </a:r>
            <a:r>
              <a:rPr lang="ko-KR" altLang="en-US" sz="1000" dirty="0"/>
              <a:t>가 시작될 때 임의로 지정됨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use-id-pool true;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➡ ID</a:t>
            </a:r>
            <a:r>
              <a:rPr lang="ko-KR" altLang="en-US" sz="1000" dirty="0"/>
              <a:t>를 순차적으로 증가시키는 대신 </a:t>
            </a:r>
            <a:r>
              <a:rPr lang="en-US" altLang="ko-KR" sz="1000" dirty="0"/>
              <a:t>ID </a:t>
            </a:r>
            <a:r>
              <a:rPr lang="ko-KR" altLang="en-US" sz="1000" dirty="0"/>
              <a:t>풀에서 임의의 값을 사용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bind8 </a:t>
            </a:r>
            <a:r>
              <a:rPr lang="ko-KR" altLang="en-US" sz="1000" dirty="0"/>
              <a:t>종료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sudo</a:t>
            </a:r>
            <a:r>
              <a:rPr lang="en-US" altLang="ko-KR" sz="1000" dirty="0"/>
              <a:t> </a:t>
            </a:r>
            <a:r>
              <a:rPr lang="en-US" altLang="ko-KR" sz="1000" dirty="0" err="1"/>
              <a:t>killall</a:t>
            </a:r>
            <a:r>
              <a:rPr lang="en-US" altLang="ko-KR" sz="1000" dirty="0"/>
              <a:t> named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4) bind8 </a:t>
            </a:r>
            <a:r>
              <a:rPr lang="ko-KR" altLang="en-US" sz="1000" dirty="0"/>
              <a:t>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sudo</a:t>
            </a:r>
            <a:r>
              <a:rPr lang="en-US" altLang="ko-KR" sz="1000" dirty="0"/>
              <a:t> named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9">
            <a:extLst>
              <a:ext uri="{FF2B5EF4-FFF2-40B4-BE49-F238E27FC236}">
                <a16:creationId xmlns:a16="http://schemas.microsoft.com/office/drawing/2014/main" id="{3F084CBD-CD74-417C-9767-2BEDE009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22" y="948266"/>
            <a:ext cx="2417953" cy="328041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31">
            <a:extLst>
              <a:ext uri="{FF2B5EF4-FFF2-40B4-BE49-F238E27FC236}">
                <a16:creationId xmlns:a16="http://schemas.microsoft.com/office/drawing/2014/main" id="{624D5152-B9DF-49A2-83BE-4E3736A46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6" y="1743125"/>
            <a:ext cx="5340812" cy="440858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94BA32-A039-4139-A7DE-C27D679DD75B}"/>
              </a:ext>
            </a:extLst>
          </p:cNvPr>
          <p:cNvGraphicFramePr>
            <a:graphicFrameLocks noGrp="1"/>
          </p:cNvGraphicFramePr>
          <p:nvPr/>
        </p:nvGraphicFramePr>
        <p:xfrm>
          <a:off x="6317760" y="985035"/>
          <a:ext cx="5327904" cy="738759"/>
        </p:xfrm>
        <a:graphic>
          <a:graphicData uri="http://schemas.openxmlformats.org/drawingml/2006/table">
            <a:tbl>
              <a:tblPr/>
              <a:tblGrid>
                <a:gridCol w="1775968">
                  <a:extLst>
                    <a:ext uri="{9D8B030D-6E8A-4147-A177-3AD203B41FA5}">
                      <a16:colId xmlns:a16="http://schemas.microsoft.com/office/drawing/2014/main" val="3303148218"/>
                    </a:ext>
                  </a:extLst>
                </a:gridCol>
                <a:gridCol w="1775968">
                  <a:extLst>
                    <a:ext uri="{9D8B030D-6E8A-4147-A177-3AD203B41FA5}">
                      <a16:colId xmlns:a16="http://schemas.microsoft.com/office/drawing/2014/main" val="3403098023"/>
                    </a:ext>
                  </a:extLst>
                </a:gridCol>
                <a:gridCol w="1775968">
                  <a:extLst>
                    <a:ext uri="{9D8B030D-6E8A-4147-A177-3AD203B41FA5}">
                      <a16:colId xmlns:a16="http://schemas.microsoft.com/office/drawing/2014/main" val="3514532794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18397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query-source port 33333;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삭제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054174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use-id-pool false;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use-id-pool true;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 → true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078306"/>
                  </a:ext>
                </a:extLst>
              </a:tr>
            </a:tbl>
          </a:graphicData>
        </a:graphic>
      </p:graphicFrame>
      <p:pic>
        <p:nvPicPr>
          <p:cNvPr id="13" name="Picture 33">
            <a:extLst>
              <a:ext uri="{FF2B5EF4-FFF2-40B4-BE49-F238E27FC236}">
                <a16:creationId xmlns:a16="http://schemas.microsoft.com/office/drawing/2014/main" id="{F2C5D17E-4C78-4D00-B07E-529D5D47B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608" y="3862916"/>
            <a:ext cx="1782826" cy="28422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4" name="Picture 35">
            <a:extLst>
              <a:ext uri="{FF2B5EF4-FFF2-40B4-BE49-F238E27FC236}">
                <a16:creationId xmlns:a16="http://schemas.microsoft.com/office/drawing/2014/main" id="{0C9A3D7B-A7D5-484E-8CA8-FD5787240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922" y="4741753"/>
            <a:ext cx="1516507" cy="305689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4A0B6A-B8C6-4BA4-AA37-F16B407F0089}"/>
              </a:ext>
            </a:extLst>
          </p:cNvPr>
          <p:cNvGraphicFramePr>
            <a:graphicFrameLocks noGrp="1"/>
          </p:cNvGraphicFramePr>
          <p:nvPr/>
        </p:nvGraphicFramePr>
        <p:xfrm>
          <a:off x="6210742" y="5127703"/>
          <a:ext cx="5328158" cy="736346"/>
        </p:xfrm>
        <a:graphic>
          <a:graphicData uri="http://schemas.openxmlformats.org/drawingml/2006/table">
            <a:tbl>
              <a:tblPr/>
              <a:tblGrid>
                <a:gridCol w="5328158">
                  <a:extLst>
                    <a:ext uri="{9D8B030D-6E8A-4147-A177-3AD203B41FA5}">
                      <a16:colId xmlns:a16="http://schemas.microsoft.com/office/drawing/2014/main" val="337886028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152761"/>
                  </a:ext>
                </a:extLst>
              </a:tr>
              <a:tr h="437896">
                <a:tc>
                  <a:txBody>
                    <a:bodyPr/>
                    <a:lstStyle/>
                    <a:p>
                      <a:pPr marL="172720" marR="0" indent="-17272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랜덤 값이 사용되더라도 공격을 반복적으로 수행함으로써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캐시 오염을 성공시킬 수도 있음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1003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1D5CEE9-902B-4C5B-83D1-A4BA74074FB6}"/>
              </a:ext>
            </a:extLst>
          </p:cNvPr>
          <p:cNvSpPr txBox="1">
            <a:spLocks/>
          </p:cNvSpPr>
          <p:nvPr/>
        </p:nvSpPr>
        <p:spPr>
          <a:xfrm>
            <a:off x="6183088" y="6028002"/>
            <a:ext cx="5616792" cy="4601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check </a:t>
            </a:r>
            <a:r>
              <a:rPr lang="ko-KR" altLang="en-US" sz="1000" dirty="0"/>
              <a:t>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# check</a:t>
            </a:r>
            <a:endParaRPr lang="ko-KR" altLang="en-US" sz="10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039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1.  </a:t>
            </a:r>
            <a:r>
              <a:rPr lang="ko-KR" altLang="en-US" sz="1000" dirty="0"/>
              <a:t>실습 서버에서 공격 서버를 게이트웨이로 인식하도록 </a:t>
            </a:r>
            <a:r>
              <a:rPr lang="en-US" altLang="ko-KR" sz="1000" dirty="0"/>
              <a:t>ARP </a:t>
            </a:r>
            <a:r>
              <a:rPr lang="ko-KR" altLang="en-US" sz="1000" dirty="0" err="1"/>
              <a:t>스푸핑</a:t>
            </a:r>
            <a:r>
              <a:rPr lang="ko-KR" altLang="en-US" sz="1000" dirty="0"/>
              <a:t> 공격을 주기적으로 수행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arpspoof</a:t>
            </a:r>
            <a:r>
              <a:rPr lang="en-US" altLang="ko-KR" sz="1000" dirty="0"/>
              <a:t> –t 10.10.1.101(Target IP) 10.10.1.1(</a:t>
            </a:r>
            <a:r>
              <a:rPr lang="ko-KR" altLang="en-US" sz="1000" dirty="0"/>
              <a:t>호스트 </a:t>
            </a:r>
            <a:r>
              <a:rPr lang="en-US" altLang="ko-KR" sz="1000" dirty="0"/>
              <a:t>IP) &amp;(</a:t>
            </a:r>
            <a:r>
              <a:rPr lang="ko-KR" altLang="en-US" sz="1000" dirty="0"/>
              <a:t>백그라운드 실행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# </a:t>
            </a:r>
            <a:r>
              <a:rPr lang="en-US" altLang="ko-KR" sz="1000" dirty="0" err="1"/>
              <a:t>arpspoof</a:t>
            </a:r>
            <a:r>
              <a:rPr lang="en-US" altLang="ko-KR" sz="1000" dirty="0"/>
              <a:t> –t 10.10.1.101 10.10.1.1 &amp; 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2.  Wireshark</a:t>
            </a:r>
            <a:r>
              <a:rPr lang="ko-KR" altLang="en-US" sz="1000" dirty="0"/>
              <a:t>를 사용하여 실습 서버에서 게이트웨이로 전송한 패킷들이 공격 서버로 전송되는 것을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372040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/>
              <a:t> * 확인을 위해 </a:t>
            </a:r>
            <a:r>
              <a:rPr lang="en-US" altLang="ko-KR" sz="1000"/>
              <a:t>ssh</a:t>
            </a:r>
            <a:r>
              <a:rPr lang="ko-KR" altLang="en-US" sz="1000"/>
              <a:t>명령으로 공격서버에 접속하여 </a:t>
            </a:r>
            <a:r>
              <a:rPr lang="en-US" altLang="ko-KR" sz="1000"/>
              <a:t>MAC</a:t>
            </a:r>
            <a:r>
              <a:rPr lang="ko-KR" altLang="en-US" sz="1000"/>
              <a:t>주소를 확인해보면 </a:t>
            </a:r>
            <a:r>
              <a:rPr lang="en-US" altLang="ko-KR" sz="1000"/>
              <a:t>MAC</a:t>
            </a:r>
            <a:r>
              <a:rPr lang="ko-KR" altLang="en-US" sz="1000"/>
              <a:t>주소가 변조 되었다는 것을 알 수 있다</a:t>
            </a:r>
            <a:r>
              <a:rPr lang="en-US" altLang="ko-KR" sz="1000"/>
              <a:t>.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5" name="_x197191872">
            <a:extLst>
              <a:ext uri="{FF2B5EF4-FFF2-40B4-BE49-F238E27FC236}">
                <a16:creationId xmlns:a16="http://schemas.microsoft.com/office/drawing/2014/main" id="{E890E658-F2C6-4221-91E8-AB712CD86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1109133"/>
            <a:ext cx="540067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197185712">
            <a:extLst>
              <a:ext uri="{FF2B5EF4-FFF2-40B4-BE49-F238E27FC236}">
                <a16:creationId xmlns:a16="http://schemas.microsoft.com/office/drawing/2014/main" id="{55727A18-6557-42E6-83B7-798CFCA9A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7"/>
          <a:stretch/>
        </p:blipFill>
        <p:spPr bwMode="auto">
          <a:xfrm>
            <a:off x="500180" y="3043882"/>
            <a:ext cx="5400675" cy="33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197186512">
            <a:extLst>
              <a:ext uri="{FF2B5EF4-FFF2-40B4-BE49-F238E27FC236}">
                <a16:creationId xmlns:a16="http://schemas.microsoft.com/office/drawing/2014/main" id="{B3269E7C-7B5F-4F72-9E70-359283297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5" y="871008"/>
            <a:ext cx="54006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4E4ED3-BDCA-4D45-97D1-5F6CDD960B13}"/>
              </a:ext>
            </a:extLst>
          </p:cNvPr>
          <p:cNvSpPr txBox="1">
            <a:spLocks/>
          </p:cNvSpPr>
          <p:nvPr/>
        </p:nvSpPr>
        <p:spPr>
          <a:xfrm>
            <a:off x="6183088" y="4291914"/>
            <a:ext cx="5616792" cy="219708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ko-KR" sz="1000" dirty="0"/>
              <a:t># </a:t>
            </a:r>
            <a:r>
              <a:rPr lang="en-US" altLang="ko-KR" sz="1000" dirty="0" err="1"/>
              <a:t>acheck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(* history –w </a:t>
            </a:r>
            <a:r>
              <a:rPr lang="ko-KR" altLang="en-US" sz="1000" dirty="0"/>
              <a:t>실행하여 </a:t>
            </a:r>
            <a:r>
              <a:rPr lang="en-US" altLang="ko-KR" sz="1000" dirty="0"/>
              <a:t>history</a:t>
            </a:r>
            <a:r>
              <a:rPr lang="ko-KR" altLang="en-US" sz="1000" dirty="0"/>
              <a:t>에 저장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pic>
        <p:nvPicPr>
          <p:cNvPr id="1031" name="_x197192112">
            <a:extLst>
              <a:ext uri="{FF2B5EF4-FFF2-40B4-BE49-F238E27FC236}">
                <a16:creationId xmlns:a16="http://schemas.microsoft.com/office/drawing/2014/main" id="{900F0CEB-751B-4FFF-A4C1-6BCBFA25F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5" y="4898652"/>
            <a:ext cx="39465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51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학생 화면</a:t>
            </a:r>
            <a:r>
              <a:rPr lang="en-US" altLang="ko-KR" sz="1000" dirty="0"/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</a:t>
            </a:r>
            <a:r>
              <a:rPr lang="ko-KR" altLang="en-US" sz="1000" dirty="0"/>
              <a:t> 교관공격 버튼 클릭 후 </a:t>
            </a:r>
            <a:r>
              <a:rPr lang="en-US" altLang="ko-KR" sz="1000" dirty="0"/>
              <a:t>Setup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1. </a:t>
            </a:r>
            <a:r>
              <a:rPr lang="ko-KR" altLang="en-US" sz="1000" dirty="0"/>
              <a:t>관리자 화면에서 왼쪽 ‘교관 공격‘ 탭 클릭 </a:t>
            </a:r>
            <a:r>
              <a:rPr lang="en-US" altLang="ko-KR" sz="1000" dirty="0"/>
              <a:t>-&gt; </a:t>
            </a:r>
            <a:r>
              <a:rPr lang="ko-KR" altLang="en-US" sz="1000" dirty="0"/>
              <a:t>공격하고자 하는 해당 문제번호와 할당 </a:t>
            </a:r>
            <a:r>
              <a:rPr lang="en-US" altLang="ko-KR" sz="1000" dirty="0"/>
              <a:t>VM</a:t>
            </a:r>
            <a:r>
              <a:rPr lang="ko-KR" altLang="en-US" sz="1000" dirty="0"/>
              <a:t>을 확인 후 체크박스에 체크를 하고 공격실행 버튼 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2. ‘</a:t>
            </a:r>
            <a:r>
              <a:rPr lang="ko-KR" altLang="en-US" sz="1000" dirty="0"/>
              <a:t>공격 실행’ 버튼 클릭 시 아래와 같이 완료 화면이 나오고 공격상태가 ‘공격 중’ 으로 변경 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5" name="_x208263200">
            <a:extLst>
              <a:ext uri="{FF2B5EF4-FFF2-40B4-BE49-F238E27FC236}">
                <a16:creationId xmlns:a16="http://schemas.microsoft.com/office/drawing/2014/main" id="{A08186A6-3DB0-4F8E-B9EF-FF437F75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" y="2211036"/>
            <a:ext cx="5400675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208263760">
            <a:extLst>
              <a:ext uri="{FF2B5EF4-FFF2-40B4-BE49-F238E27FC236}">
                <a16:creationId xmlns:a16="http://schemas.microsoft.com/office/drawing/2014/main" id="{26418D75-9CC4-47C1-A243-5F1DFD1A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679233"/>
            <a:ext cx="4221163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_x208262880">
            <a:extLst>
              <a:ext uri="{FF2B5EF4-FFF2-40B4-BE49-F238E27FC236}">
                <a16:creationId xmlns:a16="http://schemas.microsoft.com/office/drawing/2014/main" id="{58C1B1EE-0438-4C58-9D22-CEC352F8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1958793"/>
            <a:ext cx="5400675" cy="17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197187632">
            <a:extLst>
              <a:ext uri="{FF2B5EF4-FFF2-40B4-BE49-F238E27FC236}">
                <a16:creationId xmlns:a16="http://schemas.microsoft.com/office/drawing/2014/main" id="{B06D8ADC-3A95-4866-A761-646AF8874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863600"/>
            <a:ext cx="5400675" cy="70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076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/Training/Unit/Net/9</a:t>
            </a:r>
            <a:br>
              <a:rPr lang="en-US" altLang="ko-KR" dirty="0"/>
            </a:br>
            <a:r>
              <a:rPr lang="en-US" altLang="ko-KR" dirty="0"/>
              <a:t> 9. ARP Spoofing -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실습 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(10.10.1.101)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ARP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받고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게이트웨이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(10.10.1.1)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와의 통신을 위해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게이트웨이의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MAC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주소를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캐시에 정적으로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ARP Spoofing </a:t>
            </a:r>
            <a:r>
              <a:rPr lang="ko-KR" altLang="en-US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ARP Spoofing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탐지하고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 : (CentOS 6.6 / 10.10.1.101) + DDWRT(10.10.1.1)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 : (Kali Linux/ 10.10.1.166)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DF88C7B9-9BAF-4477-A2F0-B4FB8C5AB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194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1.   Wireshark </a:t>
            </a:r>
            <a:r>
              <a:rPr lang="ko-KR" altLang="en-US" sz="1000" dirty="0"/>
              <a:t>실행</a:t>
            </a: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arenR"/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r>
              <a:rPr lang="en-US" altLang="ko-KR" sz="1000" dirty="0"/>
              <a:t>Wireshark</a:t>
            </a:r>
            <a:r>
              <a:rPr lang="ko-KR" altLang="en-US" sz="1000" dirty="0"/>
              <a:t>로 패킷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</a:t>
            </a:r>
            <a:r>
              <a:rPr lang="ko-KR" altLang="en-US" sz="1000" dirty="0"/>
              <a:t>* 지속적으로 잘못된 </a:t>
            </a:r>
            <a:r>
              <a:rPr lang="en-US" altLang="ko-KR" sz="1000" dirty="0"/>
              <a:t>MAC </a:t>
            </a:r>
            <a:r>
              <a:rPr lang="ko-KR" altLang="en-US" sz="1000" dirty="0"/>
              <a:t>주소가 담긴 </a:t>
            </a:r>
            <a:r>
              <a:rPr lang="en-US" altLang="ko-KR" sz="1000" dirty="0"/>
              <a:t>ARP Reply Packet</a:t>
            </a:r>
            <a:r>
              <a:rPr lang="ko-KR" altLang="en-US" sz="1000" dirty="0"/>
              <a:t>을 보내 </a:t>
            </a:r>
            <a:r>
              <a:rPr lang="en-US" altLang="ko-KR" sz="1000" dirty="0"/>
              <a:t>victim</a:t>
            </a:r>
            <a:r>
              <a:rPr lang="ko-KR" altLang="en-US" sz="1000" dirty="0"/>
              <a:t>의 </a:t>
            </a:r>
            <a:r>
              <a:rPr lang="en-US" altLang="ko-KR" sz="1000" dirty="0"/>
              <a:t>ARP </a:t>
            </a:r>
            <a:r>
              <a:rPr lang="ko-KR" altLang="en-US" sz="1000" dirty="0"/>
              <a:t>캐시를 조작하게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2035535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3.  </a:t>
            </a:r>
            <a:r>
              <a:rPr lang="en-US" altLang="ko-KR" sz="1000" dirty="0" err="1"/>
              <a:t>arp</a:t>
            </a:r>
            <a:r>
              <a:rPr lang="en-US" altLang="ko-KR" sz="1000" dirty="0"/>
              <a:t> -s 10.10.1.1 </a:t>
            </a:r>
            <a:r>
              <a:rPr lang="en-US" altLang="ko-KR" sz="1000" dirty="0" err="1"/>
              <a:t>aa:bb:cc:dd:ee:ff</a:t>
            </a:r>
            <a:r>
              <a:rPr lang="en-US" altLang="ko-KR" sz="1000" dirty="0"/>
              <a:t> (MAC</a:t>
            </a:r>
            <a:r>
              <a:rPr lang="ko-KR" altLang="en-US" sz="1000" dirty="0"/>
              <a:t>주소</a:t>
            </a:r>
            <a:r>
              <a:rPr lang="en-US" altLang="ko-KR" sz="1000" dirty="0"/>
              <a:t>)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4.  </a:t>
            </a:r>
            <a:r>
              <a:rPr lang="ko-KR" altLang="en-US" sz="1000" dirty="0"/>
              <a:t>정적으로 설정이 되어 있는지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arp</a:t>
            </a:r>
            <a:r>
              <a:rPr lang="en-US" altLang="ko-KR" sz="1000" dirty="0"/>
              <a:t> -a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3" name="_x197193632">
            <a:extLst>
              <a:ext uri="{FF2B5EF4-FFF2-40B4-BE49-F238E27FC236}">
                <a16:creationId xmlns:a16="http://schemas.microsoft.com/office/drawing/2014/main" id="{5D830F87-2103-47B3-A625-23A5DDE0E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747710"/>
            <a:ext cx="5400675" cy="26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197187392">
            <a:extLst>
              <a:ext uri="{FF2B5EF4-FFF2-40B4-BE49-F238E27FC236}">
                <a16:creationId xmlns:a16="http://schemas.microsoft.com/office/drawing/2014/main" id="{22CF92EE-012E-4DA5-8390-7E25C8A8F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57"/>
          <a:stretch/>
        </p:blipFill>
        <p:spPr bwMode="auto">
          <a:xfrm>
            <a:off x="500180" y="4286660"/>
            <a:ext cx="5400675" cy="208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_x197193552">
            <a:extLst>
              <a:ext uri="{FF2B5EF4-FFF2-40B4-BE49-F238E27FC236}">
                <a16:creationId xmlns:a16="http://schemas.microsoft.com/office/drawing/2014/main" id="{A5BACF93-B2D1-4B2B-BE76-266053177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134" y="747710"/>
            <a:ext cx="4198938" cy="1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_x197193632">
            <a:extLst>
              <a:ext uri="{FF2B5EF4-FFF2-40B4-BE49-F238E27FC236}">
                <a16:creationId xmlns:a16="http://schemas.microsoft.com/office/drawing/2014/main" id="{47162951-6D3E-485B-92B5-3D5A0E55B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134" y="1786467"/>
            <a:ext cx="4297363" cy="42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6B17F8-913C-4664-A837-ED28F8D00748}"/>
              </a:ext>
            </a:extLst>
          </p:cNvPr>
          <p:cNvSpPr txBox="1">
            <a:spLocks/>
          </p:cNvSpPr>
          <p:nvPr/>
        </p:nvSpPr>
        <p:spPr>
          <a:xfrm>
            <a:off x="6183088" y="2543623"/>
            <a:ext cx="5616792" cy="39453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ko-KR" sz="1000" dirty="0"/>
              <a:t># check</a:t>
            </a:r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pic>
        <p:nvPicPr>
          <p:cNvPr id="3081" name="_x197185712">
            <a:extLst>
              <a:ext uri="{FF2B5EF4-FFF2-40B4-BE49-F238E27FC236}">
                <a16:creationId xmlns:a16="http://schemas.microsoft.com/office/drawing/2014/main" id="{94E486C6-C272-413D-B244-829BC82EB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275" y="3009898"/>
            <a:ext cx="322262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96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/Training/Unit/Net/10</a:t>
            </a:r>
            <a:br>
              <a:rPr lang="en-US" altLang="ko-KR" dirty="0"/>
            </a:br>
            <a:r>
              <a:rPr lang="en-US" altLang="ko-KR" dirty="0"/>
              <a:t> 10. IP Spoofing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IP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주소가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10.10.1.101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 서버를 대상으로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ICMP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플러딩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이 때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IP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주소를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192.168.99.11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스푸핑하고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크기를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100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바이트로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toor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IP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IP </a:t>
            </a:r>
            <a:r>
              <a:rPr lang="ko-KR" altLang="en-US" sz="1000" kern="0" spc="0" dirty="0" err="1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</a:t>
            </a:r>
            <a:r>
              <a:rPr lang="ko-KR" altLang="en-US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탐지하고 대응할 수 있다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 : (CentOS 6.6 / 10.10.1.101) + DDWRT(10.10.1.1)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 : (Kali Linux/ 10.10.1.166)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1277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1. </a:t>
            </a:r>
            <a:r>
              <a:rPr lang="ko-KR" altLang="en-US" sz="1000" dirty="0"/>
              <a:t>실습 서버를 대상으로 데이터 크기가 </a:t>
            </a:r>
            <a:r>
              <a:rPr lang="en-US" altLang="ko-KR" sz="1000" dirty="0"/>
              <a:t>100 </a:t>
            </a:r>
            <a:r>
              <a:rPr lang="ko-KR" altLang="en-US" sz="1000" dirty="0"/>
              <a:t>바이트인 </a:t>
            </a:r>
            <a:r>
              <a:rPr lang="en-US" altLang="ko-KR" sz="1000" dirty="0"/>
              <a:t>ICMP </a:t>
            </a:r>
            <a:r>
              <a:rPr lang="ko-KR" altLang="en-US" sz="1000" dirty="0"/>
              <a:t>패킷을 </a:t>
            </a:r>
            <a:r>
              <a:rPr lang="ko-KR" altLang="en-US" sz="1000" dirty="0" err="1"/>
              <a:t>플러딩</a:t>
            </a:r>
            <a:r>
              <a:rPr lang="ko-KR" altLang="en-US" sz="1000" dirty="0"/>
              <a:t> 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# hping3 –a 192.168.99.11 --</a:t>
            </a:r>
            <a:r>
              <a:rPr lang="en-US" altLang="ko-KR" sz="1000" dirty="0" err="1"/>
              <a:t>icmp</a:t>
            </a:r>
            <a:r>
              <a:rPr lang="en-US" altLang="ko-KR" sz="1000" dirty="0"/>
              <a:t> –d 100 10.10.1.101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2. Wireshark</a:t>
            </a:r>
            <a:r>
              <a:rPr lang="ko-KR" altLang="en-US" sz="1000" dirty="0"/>
              <a:t>로 </a:t>
            </a:r>
            <a:r>
              <a:rPr lang="en-US" altLang="ko-KR" sz="1000" dirty="0"/>
              <a:t>192.168.99.11</a:t>
            </a:r>
            <a:r>
              <a:rPr lang="ko-KR" altLang="en-US" sz="1000" dirty="0"/>
              <a:t>로 패킷이 나가는지 확인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7" name="_x197186992">
            <a:extLst>
              <a:ext uri="{FF2B5EF4-FFF2-40B4-BE49-F238E27FC236}">
                <a16:creationId xmlns:a16="http://schemas.microsoft.com/office/drawing/2014/main" id="{67F798C4-9547-4C81-837C-47E9F3021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4" y="943233"/>
            <a:ext cx="540067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197192032">
            <a:extLst>
              <a:ext uri="{FF2B5EF4-FFF2-40B4-BE49-F238E27FC236}">
                <a16:creationId xmlns:a16="http://schemas.microsoft.com/office/drawing/2014/main" id="{4955B429-37DD-42D9-9F37-B585ADCC3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4" y="2431868"/>
            <a:ext cx="5400675" cy="232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6A681B-7B62-4DF6-B54B-133E044543EF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ko-KR" sz="1000" dirty="0"/>
              <a:t># </a:t>
            </a:r>
            <a:r>
              <a:rPr lang="en-US" altLang="ko-KR" sz="1000" dirty="0" err="1"/>
              <a:t>acheck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(* history –w </a:t>
            </a:r>
            <a:r>
              <a:rPr lang="ko-KR" altLang="en-US" sz="1000" dirty="0"/>
              <a:t>실행하여 </a:t>
            </a:r>
            <a:r>
              <a:rPr lang="en-US" altLang="ko-KR" sz="1000" dirty="0"/>
              <a:t>history</a:t>
            </a:r>
            <a:r>
              <a:rPr lang="ko-KR" altLang="en-US" sz="1000" dirty="0"/>
              <a:t>에 저장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pic>
        <p:nvPicPr>
          <p:cNvPr id="14" name="_x197192112">
            <a:extLst>
              <a:ext uri="{FF2B5EF4-FFF2-40B4-BE49-F238E27FC236}">
                <a16:creationId xmlns:a16="http://schemas.microsoft.com/office/drawing/2014/main" id="{A25F164B-9269-498B-B06F-55D47B03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524" y="943233"/>
            <a:ext cx="39465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0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학생 화면</a:t>
            </a:r>
            <a:r>
              <a:rPr lang="en-US" altLang="ko-KR" sz="1000" dirty="0"/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</a:t>
            </a:r>
            <a:r>
              <a:rPr lang="ko-KR" altLang="en-US" sz="1000" dirty="0"/>
              <a:t> 교관공격 버튼 클릭 후 </a:t>
            </a:r>
            <a:r>
              <a:rPr lang="en-US" altLang="ko-KR" sz="1000" dirty="0"/>
              <a:t>Setup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1. </a:t>
            </a:r>
            <a:r>
              <a:rPr lang="ko-KR" altLang="en-US" sz="1000" dirty="0"/>
              <a:t>관리자 화면에서 왼쪽 ‘교관 공격‘ 탭 클릭 </a:t>
            </a:r>
            <a:r>
              <a:rPr lang="en-US" altLang="ko-KR" sz="1000" dirty="0"/>
              <a:t>-&gt; </a:t>
            </a:r>
            <a:r>
              <a:rPr lang="ko-KR" altLang="en-US" sz="1000" dirty="0"/>
              <a:t>공격하고자 하는 해당 문제번호와 할당 </a:t>
            </a:r>
            <a:r>
              <a:rPr lang="en-US" altLang="ko-KR" sz="1000" dirty="0"/>
              <a:t>VM</a:t>
            </a:r>
            <a:r>
              <a:rPr lang="ko-KR" altLang="en-US" sz="1000" dirty="0"/>
              <a:t>을 확인 후 체크박스에 체크를 하고 공격실행 버튼 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2. ‘</a:t>
            </a:r>
            <a:r>
              <a:rPr lang="ko-KR" altLang="en-US" sz="1000" dirty="0"/>
              <a:t>공격 실행’ 버튼 클릭 시 아래와 같이 완료 화면이 나오고 공격상태가 ‘공격 중’ 으로 변경 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5" name="_x208263200">
            <a:extLst>
              <a:ext uri="{FF2B5EF4-FFF2-40B4-BE49-F238E27FC236}">
                <a16:creationId xmlns:a16="http://schemas.microsoft.com/office/drawing/2014/main" id="{A08186A6-3DB0-4F8E-B9EF-FF437F75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2584448"/>
            <a:ext cx="5400675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208263760">
            <a:extLst>
              <a:ext uri="{FF2B5EF4-FFF2-40B4-BE49-F238E27FC236}">
                <a16:creationId xmlns:a16="http://schemas.microsoft.com/office/drawing/2014/main" id="{26418D75-9CC4-47C1-A243-5F1DFD1A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679233"/>
            <a:ext cx="4221163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_x208262880">
            <a:extLst>
              <a:ext uri="{FF2B5EF4-FFF2-40B4-BE49-F238E27FC236}">
                <a16:creationId xmlns:a16="http://schemas.microsoft.com/office/drawing/2014/main" id="{58C1B1EE-0438-4C58-9D22-CEC352F8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1958793"/>
            <a:ext cx="5400675" cy="17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_x197188192">
            <a:extLst>
              <a:ext uri="{FF2B5EF4-FFF2-40B4-BE49-F238E27FC236}">
                <a16:creationId xmlns:a16="http://schemas.microsoft.com/office/drawing/2014/main" id="{D8FCA90A-682C-45B5-9784-F4332E247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934995"/>
            <a:ext cx="54006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23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1866</Words>
  <Application>Microsoft Office PowerPoint</Application>
  <PresentationFormat>와이드스크린</PresentationFormat>
  <Paragraphs>488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함초롬바탕</vt:lpstr>
      <vt:lpstr>Arial</vt:lpstr>
      <vt:lpstr>Office 테마</vt:lpstr>
      <vt:lpstr>국방 사이버 보안</vt:lpstr>
      <vt:lpstr>/Training/Unit/Net/9  9. ARP Spoofing</vt:lpstr>
      <vt:lpstr>PowerPoint 프레젠테이션</vt:lpstr>
      <vt:lpstr>PowerPoint 프레젠테이션</vt:lpstr>
      <vt:lpstr>/Training/Unit/Net/9  9. ARP Spoofing -대응</vt:lpstr>
      <vt:lpstr>PowerPoint 프레젠테이션</vt:lpstr>
      <vt:lpstr>/Training/Unit/Net/10  10. IP Spoofing</vt:lpstr>
      <vt:lpstr>PowerPoint 프레젠테이션</vt:lpstr>
      <vt:lpstr>PowerPoint 프레젠테이션</vt:lpstr>
      <vt:lpstr>/Training/Unit/Net/10  10. IP Spoofing -대응</vt:lpstr>
      <vt:lpstr>PowerPoint 프레젠테이션</vt:lpstr>
      <vt:lpstr>PowerPoint 프레젠테이션</vt:lpstr>
      <vt:lpstr>/Training/Unit/Net/11  11. DNS Spoofing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/Training/Unit/Net/11  11. DNS Spoofing -대응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국방 사이버 보안</dc:title>
  <dc:creator>arizona95</dc:creator>
  <cp:lastModifiedBy>arizona95</cp:lastModifiedBy>
  <cp:revision>13</cp:revision>
  <dcterms:created xsi:type="dcterms:W3CDTF">2021-05-06T02:48:56Z</dcterms:created>
  <dcterms:modified xsi:type="dcterms:W3CDTF">2021-06-02T05:54:11Z</dcterms:modified>
</cp:coreProperties>
</file>